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88" r:id="rId5"/>
    <p:sldId id="289" r:id="rId6"/>
    <p:sldId id="290" r:id="rId7"/>
    <p:sldId id="291" r:id="rId8"/>
    <p:sldId id="292" r:id="rId9"/>
    <p:sldId id="260" r:id="rId10"/>
    <p:sldId id="264" r:id="rId11"/>
    <p:sldId id="266" r:id="rId12"/>
    <p:sldId id="269" r:id="rId13"/>
    <p:sldId id="272" r:id="rId14"/>
    <p:sldId id="273" r:id="rId15"/>
    <p:sldId id="268" r:id="rId16"/>
    <p:sldId id="271" r:id="rId17"/>
    <p:sldId id="274" r:id="rId18"/>
    <p:sldId id="259" r:id="rId19"/>
    <p:sldId id="279" r:id="rId20"/>
    <p:sldId id="281" r:id="rId21"/>
    <p:sldId id="280" r:id="rId22"/>
    <p:sldId id="282" r:id="rId23"/>
    <p:sldId id="283" r:id="rId24"/>
    <p:sldId id="278" r:id="rId25"/>
    <p:sldId id="286" r:id="rId26"/>
    <p:sldId id="275" r:id="rId27"/>
    <p:sldId id="285" r:id="rId28"/>
    <p:sldId id="277" r:id="rId29"/>
    <p:sldId id="287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0F3F-983C-43E9-9C7F-698A0F6C4235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A63D-64C9-43A8-ABAB-A062B145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0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C27A-3A31-4D3A-BCED-BDB331FCEB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836712"/>
            <a:ext cx="6336704" cy="28083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литературного чтения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 3 классе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56" y="2636912"/>
            <a:ext cx="2620360" cy="3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Цель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7625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Познакомиться со стихотворением…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718679"/>
            <a:ext cx="7625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Александра Пушкина</a:t>
            </a:r>
          </a:p>
          <a:p>
            <a:r>
              <a:rPr lang="ru-RU" sz="6600" b="1" dirty="0" smtClean="0">
                <a:solidFill>
                  <a:srgbClr val="7030A0"/>
                </a:solidFill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</a:rPr>
              <a:t>«Зимнее утро»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7625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Учимся наблюдать то, что трудно увидеть глазами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1.bp.blogspot.com/-PZH807POxYw/TuJ65KZPGPI/AAAAAAAAAeY/yltfpOm92QE/s1600/386956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2727253"/>
            <a:ext cx="2193131" cy="39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nigirossii.ru/pictures/2/43/3354502_sb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88" y="324749"/>
            <a:ext cx="4727000" cy="6297749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8363" y="266156"/>
            <a:ext cx="4991050" cy="3397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«Зимнее утро» </a:t>
            </a:r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это отрывок из поэмы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738" y="295696"/>
            <a:ext cx="7881688" cy="3997399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Стихотворение было написано Пушкиным очень быстро, в течение одного дня (</a:t>
            </a:r>
            <a:r>
              <a:rPr lang="ru-RU" sz="4400" b="1" dirty="0">
                <a:solidFill>
                  <a:srgbClr val="00B050"/>
                </a:solidFill>
              </a:rPr>
              <a:t>3 ноября 1829 года</a:t>
            </a:r>
            <a:r>
              <a:rPr lang="ru-RU" sz="4400" b="1" dirty="0">
                <a:solidFill>
                  <a:srgbClr val="7030A0"/>
                </a:solidFill>
              </a:rPr>
              <a:t>) в селе </a:t>
            </a:r>
            <a:r>
              <a:rPr lang="ru-RU" sz="4400" b="1" dirty="0" smtClean="0">
                <a:solidFill>
                  <a:srgbClr val="7030A0"/>
                </a:solidFill>
              </a:rPr>
              <a:t>Павловском. Пушкин заехал  в гости </a:t>
            </a:r>
            <a:r>
              <a:rPr lang="ru-RU" sz="4400" b="1" dirty="0">
                <a:solidFill>
                  <a:srgbClr val="7030A0"/>
                </a:solidFill>
              </a:rPr>
              <a:t>к своим </a:t>
            </a:r>
            <a:r>
              <a:rPr lang="ru-RU" sz="4400" b="1" dirty="0" smtClean="0">
                <a:solidFill>
                  <a:srgbClr val="7030A0"/>
                </a:solidFill>
              </a:rPr>
              <a:t>знакомым</a:t>
            </a:r>
            <a:r>
              <a:rPr lang="ru-RU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3" y="260648"/>
            <a:ext cx="8097713" cy="31683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 стихотворении много слов, которые требуют </a:t>
            </a:r>
            <a:r>
              <a:rPr lang="ru-RU" sz="4800" b="1" dirty="0" smtClean="0">
                <a:solidFill>
                  <a:srgbClr val="7030A0"/>
                </a:solidFill>
              </a:rPr>
              <a:t>объяснения, по ходу чтения отметьте их.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44624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Словарная работа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1801" y="26704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Вечор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479" y="1443841"/>
            <a:ext cx="71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в</a:t>
            </a:r>
            <a:r>
              <a:rPr lang="ru-RU" sz="4800" b="1" dirty="0" smtClean="0">
                <a:solidFill>
                  <a:srgbClr val="7030A0"/>
                </a:solidFill>
              </a:rPr>
              <a:t>чера вечером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2238833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нынче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261989"/>
            <a:ext cx="71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сегодня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8507" y="4092986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янтарь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981" y="5101098"/>
            <a:ext cx="7423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застывшая смола хвойных </a:t>
            </a:r>
            <a:r>
              <a:rPr lang="ru-RU" sz="4800" b="1" dirty="0" smtClean="0">
                <a:solidFill>
                  <a:srgbClr val="7030A0"/>
                </a:solidFill>
              </a:rPr>
              <a:t>деревьев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arnasse.ru/images/photos/medium/210dc8c47e178351d432e1251c6634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80" y="3155477"/>
            <a:ext cx="3541239" cy="273045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ve4fun.ru/data/old_pictures/s3img_46944326_431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09" y="232790"/>
            <a:ext cx="2388192" cy="169412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44624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332656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Лежанка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479" y="1443841"/>
            <a:ext cx="71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теплое место у </a:t>
            </a:r>
            <a:r>
              <a:rPr lang="ru-RU" sz="4800" b="1" dirty="0" smtClean="0">
                <a:solidFill>
                  <a:srgbClr val="7030A0"/>
                </a:solidFill>
              </a:rPr>
              <a:t>печки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2238833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запр</a:t>
            </a:r>
            <a:r>
              <a:rPr lang="ru-RU" sz="4800" b="1" dirty="0" err="1" smtClean="0">
                <a:solidFill>
                  <a:srgbClr val="7030A0"/>
                </a:solidFill>
              </a:rPr>
              <a:t>е</a:t>
            </a:r>
            <a:r>
              <a:rPr lang="ru-RU" sz="4800" b="1" dirty="0" err="1" smtClean="0">
                <a:solidFill>
                  <a:srgbClr val="FF0000"/>
                </a:solidFill>
              </a:rPr>
              <a:t>чь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261989"/>
            <a:ext cx="71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От слова запр</a:t>
            </a:r>
            <a:r>
              <a:rPr lang="ru-RU" sz="4800" b="1" dirty="0" smtClean="0">
                <a:solidFill>
                  <a:srgbClr val="FF0000"/>
                </a:solidFill>
              </a:rPr>
              <a:t>я</a:t>
            </a:r>
            <a:r>
              <a:rPr lang="ru-RU" sz="4800" b="1" dirty="0" smtClean="0">
                <a:solidFill>
                  <a:srgbClr val="7030A0"/>
                </a:solidFill>
              </a:rPr>
              <a:t>чь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4092986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предадимся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981" y="5101098"/>
            <a:ext cx="7423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Отдаться чему-то целиком, полностью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opechkah.ru/sites/default/files/Images/russkaia_pech_s_lezhankoy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91" y="188640"/>
            <a:ext cx="2409428" cy="180707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c.pics.livejournal.com/sviridenkov/12934488/669775/669775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83" y="2174837"/>
            <a:ext cx="2388890" cy="13271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7227" y="1377505"/>
            <a:ext cx="8208912" cy="2051495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Какие картины возникли в вашем </a:t>
            </a:r>
            <a:r>
              <a:rPr lang="ru-RU" sz="4800" b="1" dirty="0" smtClean="0">
                <a:solidFill>
                  <a:srgbClr val="7030A0"/>
                </a:solidFill>
              </a:rPr>
              <a:t>воображении?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24936" cy="16561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Стихотворение делится на  части? Как они называются?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82355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Строфы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5" y="5013176"/>
            <a:ext cx="8388213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Что такое строфа?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727354" y="1493565"/>
            <a:ext cx="111561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С.88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666" y="5013176"/>
            <a:ext cx="8388213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части стихотворения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-О </a:t>
            </a:r>
            <a:r>
              <a:rPr lang="ru-RU" sz="4800" b="1" dirty="0">
                <a:solidFill>
                  <a:srgbClr val="7030A0"/>
                </a:solidFill>
              </a:rPr>
              <a:t>чём 1 строфа?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019425"/>
            <a:ext cx="8388932" cy="129614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 </a:t>
            </a:r>
            <a:r>
              <a:rPr lang="ru-RU" sz="4800" b="1" dirty="0">
                <a:solidFill>
                  <a:srgbClr val="7030A0"/>
                </a:solidFill>
              </a:rPr>
              <a:t>герой обращается к своей собеседнице?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5" y="4725144"/>
            <a:ext cx="8390123" cy="16561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-Какое </a:t>
            </a:r>
            <a:r>
              <a:rPr lang="ru-RU" sz="4800" b="1" dirty="0">
                <a:solidFill>
                  <a:srgbClr val="7030A0"/>
                </a:solidFill>
              </a:rPr>
              <a:t>настроение испытывает герой Пушкина?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4" y="4725144"/>
            <a:ext cx="8352930" cy="16561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-Как лучше читать 1 строфу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восторженность, </a:t>
            </a:r>
            <a:r>
              <a:rPr lang="ru-RU" sz="1000" b="1" dirty="0" smtClean="0">
                <a:solidFill>
                  <a:schemeClr val="tx1"/>
                </a:solidFill>
              </a:rPr>
              <a:t>призыв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Девиз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70080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Смолкли шаги в коридоре.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Урок </a:t>
            </a:r>
            <a:r>
              <a:rPr lang="ru-RU" sz="4800" b="1" dirty="0">
                <a:solidFill>
                  <a:srgbClr val="7030A0"/>
                </a:solidFill>
              </a:rPr>
              <a:t>нам пора начать.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Поэзии </a:t>
            </a:r>
            <a:r>
              <a:rPr lang="ru-RU" sz="4800" b="1" dirty="0">
                <a:solidFill>
                  <a:srgbClr val="7030A0"/>
                </a:solidFill>
              </a:rPr>
              <a:t>тонкие струны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Будут </a:t>
            </a:r>
            <a:r>
              <a:rPr lang="ru-RU" sz="4800" b="1" dirty="0">
                <a:solidFill>
                  <a:srgbClr val="7030A0"/>
                </a:solidFill>
              </a:rPr>
              <a:t>сегодня звучать.</a:t>
            </a:r>
          </a:p>
        </p:txBody>
      </p:sp>
    </p:spTree>
    <p:extLst>
      <p:ext uri="{BB962C8B-B14F-4D97-AF65-F5344CB8AC3E}">
        <p14:creationId xmlns:p14="http://schemas.microsoft.com/office/powerpoint/2010/main" val="10992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-О </a:t>
            </a:r>
            <a:r>
              <a:rPr lang="ru-RU" sz="4800" b="1" dirty="0">
                <a:solidFill>
                  <a:srgbClr val="7030A0"/>
                </a:solidFill>
              </a:rPr>
              <a:t>чём 2 строфа?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996952"/>
            <a:ext cx="8424936" cy="1224136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-Каким </a:t>
            </a:r>
            <a:r>
              <a:rPr lang="ru-RU" sz="4800" b="1" dirty="0">
                <a:solidFill>
                  <a:srgbClr val="7030A0"/>
                </a:solidFill>
              </a:rPr>
              <a:t>настроением она окрашена?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725144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-Докажите </a:t>
            </a:r>
            <a:r>
              <a:rPr lang="ru-RU" sz="4800" b="1" dirty="0">
                <a:solidFill>
                  <a:srgbClr val="7030A0"/>
                </a:solidFill>
              </a:rPr>
              <a:t>словами из текста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4046" y="4725144"/>
            <a:ext cx="8352930" cy="1224136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-Как лучше читать 2 строфу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050" b="1" dirty="0">
                <a:solidFill>
                  <a:schemeClr val="tx1"/>
                </a:solidFill>
              </a:rPr>
              <a:t>тревожность, тоска, </a:t>
            </a:r>
            <a:r>
              <a:rPr lang="ru-RU" sz="1050" b="1" dirty="0" smtClean="0">
                <a:solidFill>
                  <a:schemeClr val="tx1"/>
                </a:solidFill>
              </a:rPr>
              <a:t>печаль, последняя </a:t>
            </a:r>
            <a:r>
              <a:rPr lang="ru-RU" sz="1050" b="1" dirty="0">
                <a:solidFill>
                  <a:schemeClr val="tx1"/>
                </a:solidFill>
              </a:rPr>
              <a:t>строка- радостное удивление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-О </a:t>
            </a:r>
            <a:r>
              <a:rPr lang="ru-RU" sz="4800" b="1" dirty="0">
                <a:solidFill>
                  <a:srgbClr val="7030A0"/>
                </a:solidFill>
              </a:rPr>
              <a:t>чём 3 строфа?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996952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-Что он видит из окна?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arhivurokov.ru/multiurok/7/a/6/7a6593c337e0bda565e75c08931702af94501a0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384"/>
            <a:ext cx="8568952" cy="61559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9531" y="4725144"/>
            <a:ext cx="8352930" cy="1224136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-Как лучше читать 3 строфу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восторг, радость, чувство любования  </a:t>
            </a:r>
            <a:r>
              <a:rPr lang="ru-RU" sz="1000" b="1" dirty="0" smtClean="0">
                <a:solidFill>
                  <a:schemeClr val="tx1"/>
                </a:solidFill>
              </a:rPr>
              <a:t>картинами </a:t>
            </a:r>
            <a:r>
              <a:rPr lang="ru-RU" sz="1000" b="1" dirty="0">
                <a:solidFill>
                  <a:schemeClr val="tx1"/>
                </a:solidFill>
              </a:rPr>
              <a:t>природы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-О </a:t>
            </a:r>
            <a:r>
              <a:rPr lang="ru-RU" sz="4800" b="1" dirty="0">
                <a:solidFill>
                  <a:srgbClr val="7030A0"/>
                </a:solidFill>
              </a:rPr>
              <a:t>чём </a:t>
            </a:r>
            <a:r>
              <a:rPr lang="ru-RU" sz="4800" b="1" dirty="0" smtClean="0">
                <a:solidFill>
                  <a:srgbClr val="7030A0"/>
                </a:solidFill>
              </a:rPr>
              <a:t>4 </a:t>
            </a:r>
            <a:r>
              <a:rPr lang="ru-RU" sz="4800" b="1" dirty="0">
                <a:solidFill>
                  <a:srgbClr val="7030A0"/>
                </a:solidFill>
              </a:rPr>
              <a:t>строфа?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532" y="2996952"/>
            <a:ext cx="8388932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 </a:t>
            </a:r>
            <a:r>
              <a:rPr lang="ru-RU" sz="4800" b="1" dirty="0">
                <a:solidFill>
                  <a:srgbClr val="7030A0"/>
                </a:solidFill>
              </a:rPr>
              <a:t>понимаете выражение «янтарный блеск»?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532" y="4653136"/>
            <a:ext cx="8424936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-Можно </a:t>
            </a:r>
            <a:r>
              <a:rPr lang="ru-RU" sz="4800" b="1" dirty="0">
                <a:solidFill>
                  <a:srgbClr val="7030A0"/>
                </a:solidFill>
              </a:rPr>
              <a:t>ли услышать, что происходит в доме?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530" y="4653136"/>
            <a:ext cx="8424936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-Какие </a:t>
            </a:r>
            <a:r>
              <a:rPr lang="ru-RU" sz="4800" b="1" dirty="0">
                <a:solidFill>
                  <a:srgbClr val="7030A0"/>
                </a:solidFill>
              </a:rPr>
              <a:t>согласные помогают передать треск дров в печи?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532" y="4653136"/>
            <a:ext cx="8187444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-Как лучше читать 4 строфу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чувство спокойствия, </a:t>
            </a:r>
            <a:r>
              <a:rPr lang="ru-RU" sz="1000" b="1" dirty="0" smtClean="0">
                <a:solidFill>
                  <a:schemeClr val="tx1"/>
                </a:solidFill>
              </a:rPr>
              <a:t>удовлетворения</a:t>
            </a:r>
            <a:r>
              <a:rPr lang="ru-RU" sz="1000" b="1" dirty="0">
                <a:solidFill>
                  <a:schemeClr val="tx1"/>
                </a:solidFill>
              </a:rPr>
              <a:t>, мечтательность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78002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484784"/>
            <a:ext cx="8424936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-О </a:t>
            </a:r>
            <a:r>
              <a:rPr lang="ru-RU" sz="4800" b="1" dirty="0">
                <a:solidFill>
                  <a:srgbClr val="7030A0"/>
                </a:solidFill>
              </a:rPr>
              <a:t>чём </a:t>
            </a:r>
            <a:r>
              <a:rPr lang="ru-RU" sz="4800" b="1" dirty="0" smtClean="0">
                <a:solidFill>
                  <a:srgbClr val="7030A0"/>
                </a:solidFill>
              </a:rPr>
              <a:t>5 </a:t>
            </a:r>
            <a:r>
              <a:rPr lang="ru-RU" sz="4800" b="1" dirty="0">
                <a:solidFill>
                  <a:srgbClr val="7030A0"/>
                </a:solidFill>
              </a:rPr>
              <a:t>строфа?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685" y="2636912"/>
            <a:ext cx="8424936" cy="223224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-Важно </a:t>
            </a:r>
            <a:r>
              <a:rPr lang="ru-RU" sz="4800" b="1" dirty="0">
                <a:solidFill>
                  <a:srgbClr val="7030A0"/>
                </a:solidFill>
              </a:rPr>
              <a:t>ли, что герой стихотворения не один? Как вы думае­те, почему?</a:t>
            </a:r>
            <a:r>
              <a:rPr lang="ru-RU" sz="4800" b="1" i="1" dirty="0">
                <a:solidFill>
                  <a:srgbClr val="7030A0"/>
                </a:solidFill>
              </a:rPr>
              <a:t>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085184"/>
            <a:ext cx="8568952" cy="13681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-Какой </a:t>
            </a:r>
            <a:r>
              <a:rPr lang="ru-RU" sz="4800" b="1" dirty="0">
                <a:solidFill>
                  <a:srgbClr val="7030A0"/>
                </a:solidFill>
              </a:rPr>
              <a:t>вы представляете себе </a:t>
            </a:r>
            <a:r>
              <a:rPr lang="ru-RU" sz="4800" b="1" dirty="0" smtClean="0">
                <a:solidFill>
                  <a:srgbClr val="7030A0"/>
                </a:solidFill>
              </a:rPr>
              <a:t>героиню?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016" y="5082480"/>
            <a:ext cx="8624464" cy="1658888"/>
          </a:xfrm>
          <a:prstGeom prst="roundRect">
            <a:avLst>
              <a:gd name="adj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rgbClr val="7030A0"/>
                </a:solidFill>
              </a:rPr>
              <a:t>-</a:t>
            </a:r>
            <a:r>
              <a:rPr lang="ru-RU" sz="3600" b="1" dirty="0" smtClean="0">
                <a:solidFill>
                  <a:srgbClr val="7030A0"/>
                </a:solidFill>
              </a:rPr>
              <a:t>Как </a:t>
            </a:r>
            <a:r>
              <a:rPr lang="ru-RU" sz="3600" b="1" dirty="0">
                <a:solidFill>
                  <a:srgbClr val="7030A0"/>
                </a:solidFill>
              </a:rPr>
              <a:t>вы думаете, она предпочтет остаться дома или поехать кататься на лошадях? </a:t>
            </a: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77" y="16743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5075212"/>
            <a:ext cx="8712967" cy="16561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-Как лучше читать 5 строфу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предвкушение </a:t>
            </a:r>
            <a:r>
              <a:rPr lang="ru-RU" sz="1000" b="1" dirty="0" smtClean="0">
                <a:solidFill>
                  <a:schemeClr val="tx1"/>
                </a:solidFill>
              </a:rPr>
              <a:t>удовольствия, приятных </a:t>
            </a:r>
            <a:r>
              <a:rPr lang="ru-RU" sz="1000" b="1" dirty="0">
                <a:solidFill>
                  <a:schemeClr val="tx1"/>
                </a:solidFill>
              </a:rPr>
              <a:t>впечатлений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367" y="1501577"/>
            <a:ext cx="8493109" cy="29523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-Какой литературный приём </a:t>
            </a:r>
            <a:r>
              <a:rPr lang="ru-RU" sz="4800" b="1" dirty="0">
                <a:solidFill>
                  <a:srgbClr val="7030A0"/>
                </a:solidFill>
              </a:rPr>
              <a:t>использует автор, чтобы передать состояние природы. </a:t>
            </a: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251770" y="5301208"/>
            <a:ext cx="345638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контраст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79912" y="4453904"/>
            <a:ext cx="0" cy="8473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4042" y="116632"/>
            <a:ext cx="8258397" cy="1152127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Найдите контраст, докажите строчками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043" y="1484784"/>
            <a:ext cx="8280920" cy="7553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тепло комнаты — холод </a:t>
            </a:r>
            <a:r>
              <a:rPr lang="ru-RU" sz="4000" b="1" dirty="0" smtClean="0">
                <a:solidFill>
                  <a:srgbClr val="7030A0"/>
                </a:solidFill>
              </a:rPr>
              <a:t>улицы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itd3.mycdn.me/image?id=855509299674&amp;t=20&amp;plc=WEB&amp;tkn=*0wbZjBgj4cEy0vZwI1WjpxQWw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91" y="2466975"/>
            <a:ext cx="5161223" cy="40324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4.goodfon.ru/original/3840x2160/2/f5/winter-derevia-solntse-elki-zimnii-peizazh-snow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2" y="184004"/>
            <a:ext cx="8640959" cy="65527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97385"/>
            <a:ext cx="8280920" cy="75535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Найдите контраст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043" y="1484784"/>
            <a:ext cx="8280920" cy="129614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состояние покоя на лежанке — бег </a:t>
            </a:r>
            <a:r>
              <a:rPr lang="ru-RU" sz="4000" b="1" dirty="0" smtClean="0">
                <a:solidFill>
                  <a:srgbClr val="7030A0"/>
                </a:solidFill>
              </a:rPr>
              <a:t>лошади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lisovitskaya.files.wordpress.com/2016/09/d18fd18fd18fd18fd18fd0bed0bed0bed0bbd0b4.png?w=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5527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2" y="116632"/>
            <a:ext cx="840241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Вечор – а нынче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stihi.ru/pics/2016/12/05/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4087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3.fotokto.ru/photo/full/98/985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5" y="1800454"/>
            <a:ext cx="7337186" cy="325709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С. </a:t>
            </a:r>
            <a:r>
              <a:rPr lang="ru-RU" sz="4000" b="1" dirty="0" smtClean="0">
                <a:solidFill>
                  <a:srgbClr val="0070C0"/>
                </a:solidFill>
              </a:rPr>
              <a:t>88</a:t>
            </a:r>
            <a:r>
              <a:rPr lang="ru-RU" sz="4000" b="1" dirty="0" smtClean="0">
                <a:solidFill>
                  <a:srgbClr val="0070C0"/>
                </a:solidFill>
              </a:rPr>
              <a:t>-89, </a:t>
            </a:r>
            <a:r>
              <a:rPr lang="ru-RU" sz="4000" b="1" dirty="0" smtClean="0">
                <a:solidFill>
                  <a:srgbClr val="0070C0"/>
                </a:solidFill>
              </a:rPr>
              <a:t>выразительное </a:t>
            </a:r>
            <a:r>
              <a:rPr lang="ru-RU" sz="4000" b="1" dirty="0" smtClean="0">
                <a:solidFill>
                  <a:srgbClr val="0070C0"/>
                </a:solidFill>
              </a:rPr>
              <a:t>чтение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700808"/>
            <a:ext cx="6336704" cy="95374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Зимнее, морозное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013224"/>
            <a:ext cx="7560840" cy="95374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Бодрит, </a:t>
            </a:r>
            <a:r>
              <a:rPr lang="ru-RU" sz="4800" b="1" dirty="0">
                <a:solidFill>
                  <a:srgbClr val="0070C0"/>
                </a:solidFill>
              </a:rPr>
              <a:t>х</a:t>
            </a:r>
            <a:r>
              <a:rPr lang="ru-RU" sz="4800" b="1" dirty="0" smtClean="0">
                <a:solidFill>
                  <a:srgbClr val="0070C0"/>
                </a:solidFill>
              </a:rPr>
              <a:t>олодит, освежает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4149080"/>
            <a:ext cx="7776864" cy="124086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Мороз и солнце день чудесный!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3158" y="5589240"/>
            <a:ext cx="6336704" cy="95374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Красота!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8252" y="203150"/>
            <a:ext cx="6336704" cy="1209625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Составьте </a:t>
            </a:r>
            <a:r>
              <a:rPr lang="ru-RU" sz="48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 слову утро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203150"/>
            <a:ext cx="6336704" cy="128163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Утро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Раздел №1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700808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</a:rPr>
              <a:t>Учимся </a:t>
            </a:r>
            <a:endParaRPr lang="ru-RU" sz="7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7200" b="1" dirty="0">
                <a:solidFill>
                  <a:srgbClr val="7030A0"/>
                </a:solidFill>
              </a:rPr>
              <a:t>н</a:t>
            </a:r>
            <a:r>
              <a:rPr lang="ru-RU" sz="7200" b="1" dirty="0" smtClean="0">
                <a:solidFill>
                  <a:srgbClr val="7030A0"/>
                </a:solidFill>
              </a:rPr>
              <a:t>аблюдать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 </a:t>
            </a:r>
            <a:r>
              <a:rPr lang="ru-RU" sz="7200" b="1" dirty="0">
                <a:solidFill>
                  <a:srgbClr val="7030A0"/>
                </a:solidFill>
              </a:rPr>
              <a:t>и </a:t>
            </a:r>
            <a:r>
              <a:rPr lang="ru-RU" sz="7200" b="1" dirty="0" smtClean="0">
                <a:solidFill>
                  <a:srgbClr val="7030A0"/>
                </a:solidFill>
              </a:rPr>
              <a:t>копим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 </a:t>
            </a:r>
            <a:r>
              <a:rPr lang="ru-RU" sz="7200" b="1" dirty="0">
                <a:solidFill>
                  <a:srgbClr val="7030A0"/>
                </a:solidFill>
              </a:rPr>
              <a:t>впечатления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501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801" y="297385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Итог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3" y="4005064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7030A0"/>
                </a:solidFill>
              </a:rPr>
              <a:t>С каким произведением вы познакомились?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1" y="3105834"/>
            <a:ext cx="5609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О чем стихотворение?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7707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О красоте зимнего утра? О том, как приятно разделить переживание красоты с близким челове­ком? </a:t>
            </a:r>
          </a:p>
        </p:txBody>
      </p:sp>
    </p:spTree>
    <p:extLst>
      <p:ext uri="{BB962C8B-B14F-4D97-AF65-F5344CB8AC3E}">
        <p14:creationId xmlns:p14="http://schemas.microsoft.com/office/powerpoint/2010/main" val="18739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C000"/>
                </a:solidFill>
              </a:rPr>
              <a:t>Вспомним биографию…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762000"/>
            <a:ext cx="75438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посвящены такие строки Пушкина: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детскую качая колыбель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юный слух напевами пленила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меж пелён оставила свирель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Которую сама заворожила»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0" name="Picture 7" descr="Картинка 7 из 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1000" y="4495800"/>
            <a:ext cx="4800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Няня   Арина Родионовна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5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C000"/>
                </a:solidFill>
              </a:rPr>
              <a:t>Вспомним биографию…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838200" y="1066800"/>
            <a:ext cx="76200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i="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из женщин, кроме няни, прививал любовь к родному языку?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28600" y="4191000"/>
            <a:ext cx="5257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Мария Алексеевна Ганнибал</a:t>
            </a:r>
            <a:endParaRPr lang="ru-RU" sz="28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" name="Picture 9" descr="Картинка 1 из 1406"/>
          <p:cNvPicPr>
            <a:picLocks noChangeAspect="1" noChangeArrowheads="1"/>
          </p:cNvPicPr>
          <p:nvPr/>
        </p:nvPicPr>
        <p:blipFill>
          <a:blip r:embed="rId2"/>
          <a:srcRect b="3510"/>
          <a:stretch>
            <a:fillRect/>
          </a:stretch>
        </p:blipFill>
        <p:spPr bwMode="auto">
          <a:xfrm>
            <a:off x="5649913" y="2362200"/>
            <a:ext cx="34940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5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57200" y="5105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838200" y="52578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990600"/>
            <a:ext cx="7696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учебном заведении обучался поэт?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52400" y="4038600"/>
            <a:ext cx="33528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Царскосельском </a:t>
            </a:r>
          </a:p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лицее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150" name="Picture 6" descr="licejuj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81"/>
          <a:stretch>
            <a:fillRect/>
          </a:stretch>
        </p:blipFill>
        <p:spPr>
          <a:xfrm>
            <a:off x="3505200" y="1905000"/>
            <a:ext cx="5705302" cy="4419600"/>
          </a:xfr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Вспомним биографию…</a:t>
            </a:r>
          </a:p>
        </p:txBody>
      </p:sp>
    </p:spTree>
    <p:extLst>
      <p:ext uri="{BB962C8B-B14F-4D97-AF65-F5344CB8AC3E}">
        <p14:creationId xmlns:p14="http://schemas.microsoft.com/office/powerpoint/2010/main" val="36565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11" grpId="0" build="p" animBg="1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57200" y="5105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838200" y="52578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990600"/>
            <a:ext cx="7696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звали жену поэта</a:t>
            </a:r>
            <a:r>
              <a:rPr lang="ru-RU" sz="28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52400" y="4038600"/>
            <a:ext cx="38862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Гончарова Наталья  Николаевна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Вспомним биографию…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905000"/>
            <a:ext cx="476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4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57200" y="5105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838200" y="52578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990600"/>
            <a:ext cx="7696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погиб поэт?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i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4038600"/>
            <a:ext cx="3733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дуэли с Дантесом</a:t>
            </a:r>
            <a:endParaRPr lang="ru-RU" sz="2800" i="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Вспомним биографию…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/>
          <a:srcRect l="2000" r="27000"/>
          <a:stretch>
            <a:fillRect/>
          </a:stretch>
        </p:blipFill>
        <p:spPr bwMode="auto">
          <a:xfrm>
            <a:off x="3733800" y="2162175"/>
            <a:ext cx="5410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0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97384"/>
            <a:ext cx="6336704" cy="100811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Тема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0" y="2552842"/>
            <a:ext cx="7625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Александр Пушкин </a:t>
            </a:r>
            <a:r>
              <a:rPr lang="ru-RU" sz="6600" b="1" dirty="0" smtClean="0">
                <a:solidFill>
                  <a:srgbClr val="0070C0"/>
                </a:solidFill>
              </a:rPr>
              <a:t>«Зимнее утро»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10" name="Picture 4" descr="https://openclipart.org/image/2400px/svg_to_png/172179/bt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25" y="3868648"/>
            <a:ext cx="1958457" cy="2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-fotki.yandex.ru/get/142592/289470508.2d/0_22cfc2_f7bf2736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558"/>
            <a:ext cx="1901798" cy="228787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568</Words>
  <Application>Microsoft Office PowerPoint</Application>
  <PresentationFormat>Экран (4:3)</PresentationFormat>
  <Paragraphs>120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Вспомним биографию…</vt:lpstr>
      <vt:lpstr>Вспомним биографию…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29</cp:revision>
  <dcterms:created xsi:type="dcterms:W3CDTF">2017-09-23T16:03:20Z</dcterms:created>
  <dcterms:modified xsi:type="dcterms:W3CDTF">2020-10-23T10:18:26Z</dcterms:modified>
</cp:coreProperties>
</file>